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322" r:id="rId2"/>
    <p:sldId id="327" r:id="rId3"/>
    <p:sldId id="330" r:id="rId4"/>
  </p:sldIdLst>
  <p:sldSz cx="9144000" cy="6858000" type="screen4x3"/>
  <p:notesSz cx="6858000" cy="9144000"/>
  <p:defaultTextStyle>
    <a:defPPr>
      <a:defRPr lang="nl-NL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Tom" initials="T" lastIdx="1" clrIdx="0"/>
  <p:cmAuthor id="1" name="T.H. Nijbroek" initials="N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60093"/>
    <a:srgbClr val="0099FF"/>
    <a:srgbClr val="00FF00"/>
    <a:srgbClr val="00FFFF"/>
    <a:srgbClr val="008000"/>
    <a:srgbClr val="CC99FF"/>
    <a:srgbClr val="DEBDFF"/>
    <a:srgbClr val="9966FF"/>
    <a:srgbClr val="66FF66"/>
    <a:srgbClr val="D5FFD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Geen stijl, geen raster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170" autoAdjust="0"/>
    <p:restoredTop sz="97986" autoAdjust="0"/>
  </p:normalViewPr>
  <p:slideViewPr>
    <p:cSldViewPr snapToObjects="1">
      <p:cViewPr>
        <p:scale>
          <a:sx n="75" d="100"/>
          <a:sy n="75" d="100"/>
        </p:scale>
        <p:origin x="-1998" y="-86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commentAuthors" Target="commentAuthors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noProof="0" smtClean="0"/>
              <a:t>Klik om de opmaakprofielen van de modeltekst te bewerken</a:t>
            </a:r>
          </a:p>
          <a:p>
            <a:pPr lvl="1"/>
            <a:r>
              <a:rPr lang="nl-NL" noProof="0" smtClean="0"/>
              <a:t>Tweede niveau</a:t>
            </a:r>
          </a:p>
          <a:p>
            <a:pPr lvl="2"/>
            <a:r>
              <a:rPr lang="nl-NL" noProof="0" smtClean="0"/>
              <a:t>Derde niveau</a:t>
            </a:r>
          </a:p>
          <a:p>
            <a:pPr lvl="3"/>
            <a:r>
              <a:rPr lang="nl-NL" noProof="0" smtClean="0"/>
              <a:t>Vierde niveau</a:t>
            </a:r>
          </a:p>
          <a:p>
            <a:pPr lvl="4"/>
            <a:r>
              <a:rPr lang="nl-NL" noProof="0" smtClean="0"/>
              <a:t>Vijfde niveau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67595DC7-3F28-4B14-A17E-4C9311BF1596}" type="slidenum">
              <a:rPr lang="nl-NL"/>
              <a:pPr>
                <a:defRPr/>
              </a:pPr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9700037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710566C7-8CDC-47FA-BE1E-65423A37F256}" type="slidenum">
              <a:rPr lang="nl-NL" smtClean="0"/>
              <a:pPr eaLnBrk="1" hangingPunct="1"/>
              <a:t>1</a:t>
            </a:fld>
            <a:endParaRPr lang="nl-NL" smtClean="0"/>
          </a:p>
        </p:txBody>
      </p:sp>
      <p:sp>
        <p:nvSpPr>
          <p:cNvPr id="5123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8B01C9BF-7A4D-4F29-A0EA-5BF064311FBC}" type="slidenum">
              <a:rPr lang="nl-NL" sz="1200">
                <a:ea typeface="MS PGothic" pitchFamily="34" charset="-128"/>
              </a:rPr>
              <a:pPr algn="r" eaLnBrk="1" hangingPunct="1"/>
              <a:t>1</a:t>
            </a:fld>
            <a:endParaRPr lang="nl-NL" sz="1200">
              <a:ea typeface="MS PGothic" pitchFamily="34" charset="-128"/>
            </a:endParaRPr>
          </a:p>
        </p:txBody>
      </p:sp>
      <p:sp>
        <p:nvSpPr>
          <p:cNvPr id="5124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5" name="Tijdelijke aanduiding voor notiti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dirty="0" smtClean="0">
              <a:latin typeface="Arial" pitchFamily="34" charset="0"/>
            </a:endParaRPr>
          </a:p>
        </p:txBody>
      </p:sp>
      <p:sp>
        <p:nvSpPr>
          <p:cNvPr id="5126" name="Tijdelijke aanduiding voor dianumm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2738ADDE-9C6C-4A0D-A84C-DB912C0EEC06}" type="slidenum">
              <a:rPr lang="nl-NL" sz="1200" b="1">
                <a:ea typeface="MS PGothic" pitchFamily="34" charset="-128"/>
              </a:rPr>
              <a:pPr algn="r" eaLnBrk="1" hangingPunct="1"/>
              <a:t>1</a:t>
            </a:fld>
            <a:endParaRPr lang="nl-NL" sz="1200" b="1">
              <a:ea typeface="MS PGothic" pitchFamily="34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147" name="Tijdelijke aanduiding voor notiti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nl-NL" dirty="0" smtClean="0">
              <a:latin typeface="Arial" pitchFamily="34" charset="0"/>
            </a:endParaRPr>
          </a:p>
        </p:txBody>
      </p:sp>
      <p:sp>
        <p:nvSpPr>
          <p:cNvPr id="6148" name="Tijdelijke aanduiding voor dianumm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D011CACC-8ECB-475C-93FD-47445FD30D35}" type="slidenum">
              <a:rPr lang="nl-NL" smtClean="0"/>
              <a:pPr eaLnBrk="1" hangingPunct="1"/>
              <a:t>2</a:t>
            </a:fld>
            <a:endParaRPr lang="nl-NL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nl-N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912C65-7722-4A8C-A5CC-10F4CEEC6D2B}" type="slidenum">
              <a:rPr lang="nl-NL"/>
              <a:pPr>
                <a:defRPr/>
              </a:pPr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23880122"/>
      </p:ext>
    </p:extLst>
  </p:cSld>
  <p:clrMapOvr>
    <a:masterClrMapping/>
  </p:clrMapOvr>
  <p:transition spd="slow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nl-NL" noProof="0" smtClean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090102-B343-4C86-A674-05614566CC5D}" type="slidenum">
              <a:rPr lang="nl-NL"/>
              <a:pPr>
                <a:defRPr/>
              </a:pPr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82874875"/>
      </p:ext>
    </p:extLst>
  </p:cSld>
  <p:clrMapOvr>
    <a:masterClrMapping/>
  </p:clrMapOvr>
  <p:transition spd="slow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22ADC7-7322-4D80-81BA-11C5CC3B95AC}" type="slidenum">
              <a:rPr lang="nl-NL"/>
              <a:pPr>
                <a:defRPr/>
              </a:pPr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46112139"/>
      </p:ext>
    </p:extLst>
  </p:cSld>
  <p:clrMapOvr>
    <a:masterClrMapping/>
  </p:clrMapOvr>
  <p:transition spd="slow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E36EF7-BA07-4578-B274-6555CCD735DE}" type="slidenum">
              <a:rPr lang="nl-NL"/>
              <a:pPr>
                <a:defRPr/>
              </a:pPr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50877314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80BA6D8-ACC9-4ACD-8091-14EFCD67E68D}" type="slidenum">
              <a:rPr lang="nl-NL" smtClean="0"/>
              <a:pPr>
                <a:defRPr/>
              </a:pPr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82895099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0E4955-A0C5-4819-AE89-1A54D0038146}" type="slidenum">
              <a:rPr lang="nl-NL"/>
              <a:pPr>
                <a:defRPr/>
              </a:pPr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96098484"/>
      </p:ext>
    </p:extLst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69A805-A37B-43FE-AC1E-1EE90B4F70B0}" type="slidenum">
              <a:rPr lang="nl-NL"/>
              <a:pPr>
                <a:defRPr/>
              </a:pPr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35072980"/>
      </p:ext>
    </p:extLst>
  </p:cSld>
  <p:clrMapOvr>
    <a:masterClrMapping/>
  </p:clrMapOvr>
  <p:transition spd="slow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CAC07B-20F8-4AE5-B1FF-AD7A1E0601AD}" type="slidenum">
              <a:rPr lang="nl-NL"/>
              <a:pPr>
                <a:defRPr/>
              </a:pPr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57689599"/>
      </p:ext>
    </p:extLst>
  </p:cSld>
  <p:clrMapOvr>
    <a:masterClrMapping/>
  </p:clrMapOvr>
  <p:transition spd="slow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A42694-5EEE-4602-9D8B-5CC57A7B5860}" type="slidenum">
              <a:rPr lang="nl-NL"/>
              <a:pPr>
                <a:defRPr/>
              </a:pPr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785750"/>
      </p:ext>
    </p:extLst>
  </p:cSld>
  <p:clrMapOvr>
    <a:masterClrMapping/>
  </p:clrMapOvr>
  <p:transition spd="slow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01A75D-B980-4646-A087-8E0A5ACA2954}" type="slidenum">
              <a:rPr lang="nl-NL"/>
              <a:pPr>
                <a:defRPr/>
              </a:pPr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70021988"/>
      </p:ext>
    </p:extLst>
  </p:cSld>
  <p:clrMapOvr>
    <a:masterClrMapping/>
  </p:clrMapOvr>
  <p:transition spd="slow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8D6954-F7EF-407E-B5F9-1403C34F9010}" type="slidenum">
              <a:rPr lang="nl-NL"/>
              <a:pPr>
                <a:defRPr/>
              </a:pPr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07550215"/>
      </p:ext>
    </p:extLst>
  </p:cSld>
  <p:clrMapOvr>
    <a:masterClrMapping/>
  </p:clrMapOvr>
  <p:transition spd="slow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B413D2-F27A-445D-BB24-94F15CF31AD7}" type="slidenum">
              <a:rPr lang="nl-NL"/>
              <a:pPr>
                <a:defRPr/>
              </a:pPr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85998861"/>
      </p:ext>
    </p:extLst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l-NL" smtClean="0"/>
              <a:t>Klik om het opmaakprofiel te bewerken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smtClean="0"/>
              <a:t>Klik om de opmaakprofielen van de modeltekst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980BA6D8-ACC9-4ACD-8091-14EFCD67E68D}" type="slidenum">
              <a:rPr lang="nl-NL"/>
              <a:pPr>
                <a:defRPr/>
              </a:pPr>
              <a:t>‹#›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ransition spd="slow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/>
          <p:cNvSpPr>
            <a:spLocks noChangeArrowheads="1"/>
          </p:cNvSpPr>
          <p:nvPr/>
        </p:nvSpPr>
        <p:spPr bwMode="auto">
          <a:xfrm>
            <a:off x="2267744" y="3861048"/>
            <a:ext cx="3528392" cy="13467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/>
          <a:lstStyle/>
          <a:p>
            <a:pPr defTabSz="906463" eaLnBrk="0" hangingPunct="0">
              <a:lnSpc>
                <a:spcPct val="110000"/>
              </a:lnSpc>
            </a:pPr>
            <a:r>
              <a:rPr lang="nl-NL" sz="2400" b="1" dirty="0" smtClean="0">
                <a:latin typeface="Arial Black" pitchFamily="34" charset="0"/>
              </a:rPr>
              <a:t>2 VMBO-T/HAVO deel 1</a:t>
            </a:r>
          </a:p>
          <a:p>
            <a:pPr defTabSz="906463" eaLnBrk="0" hangingPunct="0">
              <a:lnSpc>
                <a:spcPct val="110000"/>
              </a:lnSpc>
            </a:pPr>
            <a:r>
              <a:rPr lang="nl-NL" sz="2400" b="1" dirty="0">
                <a:latin typeface="Arial Black" pitchFamily="34" charset="0"/>
              </a:rPr>
              <a:t>2</a:t>
            </a:r>
            <a:r>
              <a:rPr lang="nl-NL" sz="2400" b="1" dirty="0" smtClean="0">
                <a:latin typeface="Arial Black" pitchFamily="34" charset="0"/>
              </a:rPr>
              <a:t>.6 </a:t>
            </a:r>
            <a:r>
              <a:rPr lang="nl-NL" sz="2400" dirty="0" smtClean="0">
                <a:latin typeface="+mn-lt"/>
              </a:rPr>
              <a:t>Herleiden van machten</a:t>
            </a:r>
          </a:p>
          <a:p>
            <a:pPr defTabSz="906463" eaLnBrk="0" hangingPunct="0">
              <a:lnSpc>
                <a:spcPct val="110000"/>
              </a:lnSpc>
            </a:pPr>
            <a:r>
              <a:rPr lang="nl-NL" sz="2400" b="1" dirty="0" smtClean="0">
                <a:solidFill>
                  <a:srgbClr val="D60093"/>
                </a:solidFill>
                <a:latin typeface="+mn-lt"/>
              </a:rPr>
              <a:t>De macht van een product</a:t>
            </a:r>
            <a:endParaRPr lang="nl-NL" sz="2400" b="1" dirty="0">
              <a:solidFill>
                <a:srgbClr val="D60093"/>
              </a:solidFill>
              <a:latin typeface="Arial Black" pitchFamily="34" charset="0"/>
            </a:endParaRPr>
          </a:p>
          <a:p>
            <a:pPr defTabSz="906463" eaLnBrk="0" hangingPunct="0">
              <a:lnSpc>
                <a:spcPct val="110000"/>
              </a:lnSpc>
            </a:pPr>
            <a:endParaRPr lang="nl-NL" sz="2400" dirty="0"/>
          </a:p>
        </p:txBody>
      </p:sp>
      <p:sp>
        <p:nvSpPr>
          <p:cNvPr id="3" name="Rectangle 4"/>
          <p:cNvSpPr/>
          <p:nvPr/>
        </p:nvSpPr>
        <p:spPr>
          <a:xfrm>
            <a:off x="6400814" y="4672186"/>
            <a:ext cx="1051506" cy="461665"/>
          </a:xfrm>
          <a:prstGeom prst="rect">
            <a:avLst/>
          </a:prstGeom>
          <a:ln>
            <a:solidFill>
              <a:srgbClr val="D60093"/>
            </a:solidFill>
          </a:ln>
        </p:spPr>
        <p:txBody>
          <a:bodyPr wrap="none">
            <a:spAutoFit/>
          </a:bodyPr>
          <a:lstStyle/>
          <a:p>
            <a:r>
              <a:rPr lang="nl-NL" sz="2400" b="1" dirty="0" smtClean="0">
                <a:solidFill>
                  <a:srgbClr val="D60093"/>
                </a:solidFill>
                <a:latin typeface="Eurostile"/>
              </a:rPr>
              <a:t>HAVO</a:t>
            </a:r>
            <a:endParaRPr lang="nl-NL" sz="2400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oordhoff"/>
          <p:cNvSpPr txBox="1"/>
          <p:nvPr/>
        </p:nvSpPr>
        <p:spPr>
          <a:xfrm>
            <a:off x="7157606" y="644737"/>
            <a:ext cx="1951625" cy="276999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1200" dirty="0" smtClean="0"/>
              <a:t>© </a:t>
            </a:r>
            <a:r>
              <a:rPr lang="en-US" sz="1200" dirty="0" err="1" smtClean="0"/>
              <a:t>Noordhoff</a:t>
            </a:r>
            <a:r>
              <a:rPr lang="en-US" sz="1200" dirty="0" smtClean="0"/>
              <a:t> </a:t>
            </a:r>
            <a:r>
              <a:rPr lang="en-US" sz="1200" dirty="0" err="1" smtClean="0"/>
              <a:t>Uitgevers</a:t>
            </a:r>
            <a:r>
              <a:rPr lang="en-US" sz="1200" dirty="0" smtClean="0"/>
              <a:t> </a:t>
            </a:r>
            <a:r>
              <a:rPr lang="en-US" sz="1200" dirty="0" err="1" smtClean="0"/>
              <a:t>bv</a:t>
            </a:r>
            <a:endParaRPr lang="nl-NL" sz="1200" dirty="0"/>
          </a:p>
        </p:txBody>
      </p:sp>
      <p:sp>
        <p:nvSpPr>
          <p:cNvPr id="2" name="Bedek: Noordhoff"/>
          <p:cNvSpPr/>
          <p:nvPr/>
        </p:nvSpPr>
        <p:spPr>
          <a:xfrm>
            <a:off x="7197315" y="719405"/>
            <a:ext cx="1800200" cy="2023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3075" name="Tekstvak 739"/>
          <p:cNvSpPr txBox="1">
            <a:spLocks noChangeArrowheads="1"/>
          </p:cNvSpPr>
          <p:nvPr/>
        </p:nvSpPr>
        <p:spPr bwMode="auto">
          <a:xfrm>
            <a:off x="378768" y="95250"/>
            <a:ext cx="7070874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nl-NL" sz="3200" b="1" dirty="0" smtClean="0">
                <a:latin typeface="Eurostile"/>
              </a:rPr>
              <a:t>De macht van een product</a:t>
            </a:r>
            <a:endParaRPr lang="nl-NL" sz="3200" b="1" dirty="0">
              <a:latin typeface="Eurostile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7449642" y="156804"/>
            <a:ext cx="1295547" cy="830997"/>
          </a:xfrm>
          <a:prstGeom prst="rect">
            <a:avLst/>
          </a:prstGeom>
          <a:ln>
            <a:solidFill>
              <a:srgbClr val="D60093"/>
            </a:solidFill>
          </a:ln>
        </p:spPr>
        <p:txBody>
          <a:bodyPr wrap="none">
            <a:spAutoFit/>
          </a:bodyPr>
          <a:lstStyle/>
          <a:p>
            <a:r>
              <a:rPr lang="nl-NL" sz="2400" b="1" dirty="0" smtClean="0">
                <a:solidFill>
                  <a:srgbClr val="D60093"/>
                </a:solidFill>
                <a:latin typeface="Eurostile"/>
              </a:rPr>
              <a:t>Theorie</a:t>
            </a:r>
          </a:p>
          <a:p>
            <a:r>
              <a:rPr lang="nl-NL" sz="2400" b="1" dirty="0" smtClean="0">
                <a:solidFill>
                  <a:srgbClr val="D60093"/>
                </a:solidFill>
                <a:latin typeface="Eurostile"/>
              </a:rPr>
              <a:t>HAVO</a:t>
            </a:r>
            <a:endParaRPr lang="nl-NL" sz="2400" dirty="0"/>
          </a:p>
        </p:txBody>
      </p:sp>
      <p:sp>
        <p:nvSpPr>
          <p:cNvPr id="3" name="TextBox 2"/>
          <p:cNvSpPr txBox="1"/>
          <p:nvPr/>
        </p:nvSpPr>
        <p:spPr>
          <a:xfrm>
            <a:off x="378768" y="1269921"/>
            <a:ext cx="707087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 smtClean="0"/>
              <a:t>(</a:t>
            </a:r>
            <a:r>
              <a:rPr lang="nl-NL" sz="2200" i="1" dirty="0" smtClean="0"/>
              <a:t>ab</a:t>
            </a:r>
            <a:r>
              <a:rPr lang="nl-NL" sz="2200" dirty="0" smtClean="0"/>
              <a:t>)</a:t>
            </a:r>
            <a:r>
              <a:rPr lang="nl-NL" sz="2200" baseline="30000" dirty="0" smtClean="0"/>
              <a:t>6</a:t>
            </a:r>
            <a:r>
              <a:rPr lang="nl-NL" sz="2200" dirty="0" smtClean="0"/>
              <a:t> is de zesde macht van het product </a:t>
            </a:r>
            <a:r>
              <a:rPr lang="nl-NL" sz="2200" i="1" dirty="0" smtClean="0"/>
              <a:t>ab</a:t>
            </a:r>
            <a:r>
              <a:rPr lang="nl-NL" sz="2200" dirty="0" smtClean="0"/>
              <a:t>.</a:t>
            </a:r>
            <a:endParaRPr lang="en-US" sz="2200" i="1" dirty="0"/>
          </a:p>
        </p:txBody>
      </p:sp>
      <p:grpSp>
        <p:nvGrpSpPr>
          <p:cNvPr id="26" name="Volgende slide icoon"/>
          <p:cNvGrpSpPr/>
          <p:nvPr/>
        </p:nvGrpSpPr>
        <p:grpSpPr>
          <a:xfrm>
            <a:off x="8604448" y="6525344"/>
            <a:ext cx="395064" cy="180020"/>
            <a:chOff x="2610762" y="4509120"/>
            <a:chExt cx="395064" cy="180020"/>
          </a:xfrm>
        </p:grpSpPr>
        <p:sp>
          <p:nvSpPr>
            <p:cNvPr id="27" name="Isosceles Triangle 26"/>
            <p:cNvSpPr/>
            <p:nvPr/>
          </p:nvSpPr>
          <p:spPr>
            <a:xfrm rot="5400000">
              <a:off x="2610762" y="4509120"/>
              <a:ext cx="180020" cy="18002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>
                <a:solidFill>
                  <a:srgbClr val="00B050"/>
                </a:solidFill>
              </a:endParaRPr>
            </a:p>
          </p:txBody>
        </p:sp>
        <p:sp>
          <p:nvSpPr>
            <p:cNvPr id="28" name="Isosceles Triangle 27"/>
            <p:cNvSpPr/>
            <p:nvPr/>
          </p:nvSpPr>
          <p:spPr>
            <a:xfrm rot="5400000">
              <a:off x="2825806" y="4509120"/>
              <a:ext cx="180020" cy="18002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>
                <a:solidFill>
                  <a:srgbClr val="00B050"/>
                </a:solidFill>
              </a:endParaRPr>
            </a:p>
          </p:txBody>
        </p:sp>
      </p:grpSp>
      <p:sp>
        <p:nvSpPr>
          <p:cNvPr id="29" name="c Noordhoff"/>
          <p:cNvSpPr txBox="1"/>
          <p:nvPr/>
        </p:nvSpPr>
        <p:spPr>
          <a:xfrm>
            <a:off x="3581081" y="6581000"/>
            <a:ext cx="195162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© </a:t>
            </a:r>
            <a:r>
              <a:rPr lang="en-US" sz="1200" dirty="0" err="1" smtClean="0"/>
              <a:t>Noordhoff</a:t>
            </a:r>
            <a:r>
              <a:rPr lang="en-US" sz="1200" dirty="0" smtClean="0"/>
              <a:t> </a:t>
            </a:r>
            <a:r>
              <a:rPr lang="en-US" sz="1200" dirty="0" err="1" smtClean="0"/>
              <a:t>Uitgevers</a:t>
            </a:r>
            <a:r>
              <a:rPr lang="en-US" sz="1200" dirty="0" smtClean="0"/>
              <a:t> </a:t>
            </a:r>
            <a:r>
              <a:rPr lang="en-US" sz="1200" dirty="0" err="1" smtClean="0"/>
              <a:t>bv</a:t>
            </a:r>
            <a:endParaRPr lang="nl-NL" sz="1200" dirty="0"/>
          </a:p>
        </p:txBody>
      </p:sp>
      <p:sp>
        <p:nvSpPr>
          <p:cNvPr id="6" name="Rectangle 5"/>
          <p:cNvSpPr/>
          <p:nvPr/>
        </p:nvSpPr>
        <p:spPr>
          <a:xfrm>
            <a:off x="378767" y="2806172"/>
            <a:ext cx="1114408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l-NL" sz="2200" dirty="0" smtClean="0"/>
              <a:t>(</a:t>
            </a:r>
            <a:r>
              <a:rPr lang="nl-NL" sz="2200" i="1" dirty="0" smtClean="0"/>
              <a:t>ab</a:t>
            </a:r>
            <a:r>
              <a:rPr lang="nl-NL" sz="2200" dirty="0" smtClean="0"/>
              <a:t>)</a:t>
            </a:r>
            <a:r>
              <a:rPr lang="nl-NL" sz="2200" baseline="30000" dirty="0" smtClean="0"/>
              <a:t>6</a:t>
            </a:r>
            <a:r>
              <a:rPr lang="nl-NL" sz="2200" dirty="0" smtClean="0"/>
              <a:t>  =</a:t>
            </a:r>
            <a:endParaRPr lang="en-US" sz="2200" dirty="0"/>
          </a:p>
        </p:txBody>
      </p:sp>
      <p:sp>
        <p:nvSpPr>
          <p:cNvPr id="7" name="Rectangle 6"/>
          <p:cNvSpPr/>
          <p:nvPr/>
        </p:nvSpPr>
        <p:spPr>
          <a:xfrm>
            <a:off x="1452598" y="2806172"/>
            <a:ext cx="3571812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200" i="1" dirty="0" err="1" smtClean="0"/>
              <a:t>ab</a:t>
            </a:r>
            <a:r>
              <a:rPr lang="en-US" sz="2200" dirty="0" smtClean="0"/>
              <a:t> </a:t>
            </a:r>
            <a:r>
              <a:rPr lang="en-US" sz="2200" dirty="0"/>
              <a:t>· </a:t>
            </a:r>
            <a:r>
              <a:rPr lang="en-US" sz="2200" i="1" dirty="0" err="1" smtClean="0"/>
              <a:t>ab</a:t>
            </a:r>
            <a:r>
              <a:rPr lang="en-US" sz="2200" dirty="0" smtClean="0"/>
              <a:t> </a:t>
            </a:r>
            <a:r>
              <a:rPr lang="en-US" sz="2200" dirty="0"/>
              <a:t>· </a:t>
            </a:r>
            <a:r>
              <a:rPr lang="en-US" sz="2200" i="1" dirty="0" err="1" smtClean="0"/>
              <a:t>ab</a:t>
            </a:r>
            <a:r>
              <a:rPr lang="en-US" sz="2200" dirty="0" smtClean="0"/>
              <a:t> </a:t>
            </a:r>
            <a:r>
              <a:rPr lang="en-US" sz="2200" dirty="0"/>
              <a:t>· </a:t>
            </a:r>
            <a:r>
              <a:rPr lang="en-US" sz="2200" i="1" dirty="0" err="1"/>
              <a:t>ab</a:t>
            </a:r>
            <a:r>
              <a:rPr lang="en-US" sz="2200" dirty="0"/>
              <a:t> · </a:t>
            </a:r>
            <a:r>
              <a:rPr lang="en-US" sz="2200" i="1" dirty="0" err="1"/>
              <a:t>ab</a:t>
            </a:r>
            <a:r>
              <a:rPr lang="en-US" sz="2200" dirty="0"/>
              <a:t> · </a:t>
            </a:r>
            <a:r>
              <a:rPr lang="en-US" sz="2200" i="1" dirty="0" err="1"/>
              <a:t>ab</a:t>
            </a:r>
            <a:r>
              <a:rPr lang="en-US" sz="2200" dirty="0"/>
              <a:t> </a:t>
            </a:r>
            <a:r>
              <a:rPr lang="en-US" sz="2200" dirty="0" smtClean="0"/>
              <a:t>=</a:t>
            </a:r>
            <a:endParaRPr lang="en-US" sz="2200" dirty="0"/>
          </a:p>
        </p:txBody>
      </p:sp>
      <p:sp>
        <p:nvSpPr>
          <p:cNvPr id="8" name="Rectangle 7"/>
          <p:cNvSpPr/>
          <p:nvPr/>
        </p:nvSpPr>
        <p:spPr>
          <a:xfrm>
            <a:off x="5024410" y="2806172"/>
            <a:ext cx="760144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200" i="1" dirty="0" smtClean="0"/>
              <a:t>a</a:t>
            </a:r>
            <a:r>
              <a:rPr lang="en-US" sz="2200" baseline="30000" dirty="0" smtClean="0"/>
              <a:t>6</a:t>
            </a:r>
            <a:r>
              <a:rPr lang="en-US" sz="2200" i="1" dirty="0" smtClean="0"/>
              <a:t>b</a:t>
            </a:r>
            <a:r>
              <a:rPr lang="en-US" sz="2200" baseline="30000" dirty="0"/>
              <a:t>6</a:t>
            </a:r>
            <a:r>
              <a:rPr lang="en-US" sz="2200" baseline="30000" dirty="0" smtClean="0"/>
              <a:t> </a:t>
            </a:r>
            <a:endParaRPr lang="en-US" sz="2200" dirty="0"/>
          </a:p>
        </p:txBody>
      </p:sp>
      <p:sp>
        <p:nvSpPr>
          <p:cNvPr id="10" name="Rectangle 9"/>
          <p:cNvSpPr/>
          <p:nvPr/>
        </p:nvSpPr>
        <p:spPr>
          <a:xfrm>
            <a:off x="378768" y="4819799"/>
            <a:ext cx="7070874" cy="769441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r>
              <a:rPr lang="nl-NL" sz="2200" b="1" dirty="0"/>
              <a:t>Bij de macht van een product neem je elke factor tot die </a:t>
            </a:r>
            <a:r>
              <a:rPr lang="nl-NL" sz="2200" b="1" dirty="0" smtClean="0"/>
              <a:t>macht, dus (</a:t>
            </a:r>
            <a:r>
              <a:rPr lang="nl-NL" sz="2200" b="1" i="1" dirty="0" smtClean="0"/>
              <a:t>ab</a:t>
            </a:r>
            <a:r>
              <a:rPr lang="nl-NL" sz="2200" b="1" dirty="0" smtClean="0"/>
              <a:t>)</a:t>
            </a:r>
            <a:r>
              <a:rPr lang="nl-NL" sz="2200" b="1" i="1" baseline="30000" dirty="0" smtClean="0"/>
              <a:t>p</a:t>
            </a:r>
            <a:r>
              <a:rPr lang="nl-NL" sz="2200" b="1" i="1" dirty="0" smtClean="0"/>
              <a:t> </a:t>
            </a:r>
            <a:r>
              <a:rPr lang="nl-NL" sz="2200" b="1" dirty="0" smtClean="0"/>
              <a:t>= </a:t>
            </a:r>
            <a:r>
              <a:rPr lang="nl-NL" sz="2200" b="1" i="1" dirty="0" smtClean="0"/>
              <a:t>a</a:t>
            </a:r>
            <a:r>
              <a:rPr lang="nl-NL" sz="2200" b="1" i="1" baseline="30000" dirty="0" smtClean="0"/>
              <a:t>p</a:t>
            </a:r>
            <a:r>
              <a:rPr lang="nl-NL" sz="2200" b="1" i="1" dirty="0" smtClean="0"/>
              <a:t>b</a:t>
            </a:r>
            <a:r>
              <a:rPr lang="nl-NL" sz="2200" b="1" i="1" baseline="30000" dirty="0" smtClean="0"/>
              <a:t>p</a:t>
            </a:r>
            <a:r>
              <a:rPr lang="nl-NL" sz="2200" b="1" dirty="0" smtClean="0"/>
              <a:t>.</a:t>
            </a:r>
            <a:endParaRPr lang="en-US" sz="2200" dirty="0"/>
          </a:p>
        </p:txBody>
      </p:sp>
      <p:grpSp>
        <p:nvGrpSpPr>
          <p:cNvPr id="21" name="Group 20"/>
          <p:cNvGrpSpPr/>
          <p:nvPr/>
        </p:nvGrpSpPr>
        <p:grpSpPr>
          <a:xfrm>
            <a:off x="1619672" y="3270485"/>
            <a:ext cx="2937221" cy="662571"/>
            <a:chOff x="728892" y="4401128"/>
            <a:chExt cx="2376263" cy="518554"/>
          </a:xfrm>
        </p:grpSpPr>
        <p:sp>
          <p:nvSpPr>
            <p:cNvPr id="24" name="Rechteraccolade 33"/>
            <p:cNvSpPr/>
            <p:nvPr/>
          </p:nvSpPr>
          <p:spPr>
            <a:xfrm rot="5400000">
              <a:off x="1827023" y="3302997"/>
              <a:ext cx="180002" cy="2376263"/>
            </a:xfrm>
            <a:prstGeom prst="rightBrace">
              <a:avLst>
                <a:gd name="adj1" fmla="val 121531"/>
                <a:gd name="adj2" fmla="val 50000"/>
              </a:avLst>
            </a:prstGeom>
            <a:noFill/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nl-NL">
                <a:solidFill>
                  <a:srgbClr val="FF0000"/>
                </a:solidFill>
              </a:endParaRPr>
            </a:p>
          </p:txBody>
        </p:sp>
        <p:sp>
          <p:nvSpPr>
            <p:cNvPr id="30" name="Tekstvak 39"/>
            <p:cNvSpPr txBox="1"/>
            <p:nvPr/>
          </p:nvSpPr>
          <p:spPr>
            <a:xfrm>
              <a:off x="1248496" y="4581128"/>
              <a:ext cx="1303562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nl-NL" sz="1600" dirty="0" smtClean="0">
                  <a:solidFill>
                    <a:srgbClr val="FF0000"/>
                  </a:solidFill>
                </a:rPr>
                <a:t>zes factoren</a:t>
              </a:r>
              <a:endParaRPr lang="nl-NL" sz="1600" dirty="0">
                <a:solidFill>
                  <a:srgbClr val="FF000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9643229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29" grpId="0"/>
      <p:bldP spid="6" grpId="0"/>
      <p:bldP spid="7" grpId="0"/>
      <p:bldP spid="8" grpId="0"/>
      <p:bldP spid="1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" name="Group 57"/>
          <p:cNvGrpSpPr/>
          <p:nvPr/>
        </p:nvGrpSpPr>
        <p:grpSpPr>
          <a:xfrm>
            <a:off x="459136" y="3211815"/>
            <a:ext cx="7857280" cy="3385537"/>
            <a:chOff x="467544" y="4013448"/>
            <a:chExt cx="8421291" cy="1575792"/>
          </a:xfrm>
        </p:grpSpPr>
        <p:grpSp>
          <p:nvGrpSpPr>
            <p:cNvPr id="33" name="Group 58"/>
            <p:cNvGrpSpPr/>
            <p:nvPr/>
          </p:nvGrpSpPr>
          <p:grpSpPr>
            <a:xfrm>
              <a:off x="467544" y="4013448"/>
              <a:ext cx="8421291" cy="1575792"/>
              <a:chOff x="467544" y="4013448"/>
              <a:chExt cx="8421291" cy="1575792"/>
            </a:xfrm>
          </p:grpSpPr>
          <p:sp>
            <p:nvSpPr>
              <p:cNvPr id="35" name="Grijze achtergrond"/>
              <p:cNvSpPr/>
              <p:nvPr/>
            </p:nvSpPr>
            <p:spPr>
              <a:xfrm>
                <a:off x="467544" y="4013448"/>
                <a:ext cx="8421291" cy="1575792"/>
              </a:xfrm>
              <a:prstGeom prst="rect">
                <a:avLst/>
              </a:prstGeom>
              <a:gradFill flip="none" rotWithShape="1">
                <a:gsLst>
                  <a:gs pos="86000">
                    <a:srgbClr val="808080"/>
                  </a:gs>
                  <a:gs pos="13000">
                    <a:srgbClr val="808080"/>
                  </a:gs>
                  <a:gs pos="98333">
                    <a:srgbClr val="FFFFFF"/>
                  </a:gs>
                  <a:gs pos="0">
                    <a:srgbClr val="FFFFFF"/>
                  </a:gs>
                </a:gsLst>
                <a:path path="rect">
                  <a:fillToRect l="50000" t="50000" r="50000" b="50000"/>
                </a:path>
                <a:tileRect/>
              </a:gradFill>
              <a:ln w="1270" cap="flat" cmpd="sng" algn="ctr">
                <a:noFill/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nl-NL" sz="1800" b="0" i="0" u="none" strike="noStrike" kern="0" cap="none" spc="0" normalizeH="0" baseline="0" noProof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/>
                </a:endParaRPr>
              </a:p>
            </p:txBody>
          </p:sp>
          <p:sp>
            <p:nvSpPr>
              <p:cNvPr id="36" name="Wit vierkant"/>
              <p:cNvSpPr/>
              <p:nvPr/>
            </p:nvSpPr>
            <p:spPr>
              <a:xfrm>
                <a:off x="771725" y="4095428"/>
                <a:ext cx="7834965" cy="1411832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bg2">
                    <a:lumMod val="75000"/>
                  </a:schemeClr>
                </a:solidFill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l-NL" dirty="0"/>
              </a:p>
            </p:txBody>
          </p:sp>
        </p:grpSp>
        <p:cxnSp>
          <p:nvCxnSpPr>
            <p:cNvPr id="34" name="Straight Connector 59"/>
            <p:cNvCxnSpPr/>
            <p:nvPr/>
          </p:nvCxnSpPr>
          <p:spPr>
            <a:xfrm>
              <a:off x="1669765" y="4095428"/>
              <a:ext cx="0" cy="1411832"/>
            </a:xfrm>
            <a:prstGeom prst="line">
              <a:avLst/>
            </a:prstGeom>
            <a:ln w="19050">
              <a:solidFill>
                <a:srgbClr val="0070C0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7" name="Oval 47"/>
          <p:cNvSpPr>
            <a:spLocks noChangeAspect="1"/>
          </p:cNvSpPr>
          <p:nvPr/>
        </p:nvSpPr>
        <p:spPr>
          <a:xfrm>
            <a:off x="1023984" y="3675386"/>
            <a:ext cx="288000" cy="302583"/>
          </a:xfrm>
          <a:prstGeom prst="ellipse">
            <a:avLst/>
          </a:prstGeom>
          <a:gradFill flip="none" rotWithShape="1">
            <a:gsLst>
              <a:gs pos="95000">
                <a:schemeClr val="bg2">
                  <a:lumMod val="90000"/>
                </a:schemeClr>
              </a:gs>
              <a:gs pos="8000">
                <a:schemeClr val="bg2">
                  <a:lumMod val="36000"/>
                </a:schemeClr>
              </a:gs>
              <a:gs pos="0">
                <a:schemeClr val="bg1"/>
              </a:gs>
            </a:gsLst>
            <a:lin ang="2700000" scaled="1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38" name="Oval 47"/>
          <p:cNvSpPr>
            <a:spLocks noChangeAspect="1"/>
          </p:cNvSpPr>
          <p:nvPr/>
        </p:nvSpPr>
        <p:spPr>
          <a:xfrm>
            <a:off x="1023984" y="4365104"/>
            <a:ext cx="288000" cy="302583"/>
          </a:xfrm>
          <a:prstGeom prst="ellipse">
            <a:avLst/>
          </a:prstGeom>
          <a:gradFill flip="none" rotWithShape="1">
            <a:gsLst>
              <a:gs pos="95000">
                <a:schemeClr val="bg2">
                  <a:lumMod val="90000"/>
                </a:schemeClr>
              </a:gs>
              <a:gs pos="8000">
                <a:schemeClr val="bg2">
                  <a:lumMod val="36000"/>
                </a:schemeClr>
              </a:gs>
              <a:gs pos="0">
                <a:schemeClr val="bg1"/>
              </a:gs>
            </a:gsLst>
            <a:lin ang="2700000" scaled="1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40" name="Oval 47"/>
          <p:cNvSpPr>
            <a:spLocks noChangeAspect="1"/>
          </p:cNvSpPr>
          <p:nvPr/>
        </p:nvSpPr>
        <p:spPr>
          <a:xfrm>
            <a:off x="1023984" y="5057848"/>
            <a:ext cx="288000" cy="302583"/>
          </a:xfrm>
          <a:prstGeom prst="ellipse">
            <a:avLst/>
          </a:prstGeom>
          <a:gradFill flip="none" rotWithShape="1">
            <a:gsLst>
              <a:gs pos="95000">
                <a:schemeClr val="bg2">
                  <a:lumMod val="90000"/>
                </a:schemeClr>
              </a:gs>
              <a:gs pos="8000">
                <a:schemeClr val="bg2">
                  <a:lumMod val="36000"/>
                </a:schemeClr>
              </a:gs>
              <a:gs pos="0">
                <a:schemeClr val="bg1"/>
              </a:gs>
            </a:gsLst>
            <a:lin ang="2700000" scaled="1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42" name="Oval 47"/>
          <p:cNvSpPr>
            <a:spLocks noChangeAspect="1"/>
          </p:cNvSpPr>
          <p:nvPr/>
        </p:nvSpPr>
        <p:spPr>
          <a:xfrm>
            <a:off x="1023984" y="5790713"/>
            <a:ext cx="288000" cy="302583"/>
          </a:xfrm>
          <a:prstGeom prst="ellipse">
            <a:avLst/>
          </a:prstGeom>
          <a:gradFill flip="none" rotWithShape="1">
            <a:gsLst>
              <a:gs pos="95000">
                <a:schemeClr val="bg2">
                  <a:lumMod val="90000"/>
                </a:schemeClr>
              </a:gs>
              <a:gs pos="8000">
                <a:schemeClr val="bg2">
                  <a:lumMod val="36000"/>
                </a:schemeClr>
              </a:gs>
              <a:gs pos="0">
                <a:schemeClr val="bg1"/>
              </a:gs>
            </a:gsLst>
            <a:lin ang="2700000" scaled="1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" name="c Noordhoff"/>
          <p:cNvSpPr txBox="1"/>
          <p:nvPr/>
        </p:nvSpPr>
        <p:spPr>
          <a:xfrm>
            <a:off x="3581081" y="6581000"/>
            <a:ext cx="195162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© </a:t>
            </a:r>
            <a:r>
              <a:rPr lang="en-US" sz="1200" dirty="0" err="1" smtClean="0"/>
              <a:t>Noordhoff</a:t>
            </a:r>
            <a:r>
              <a:rPr lang="en-US" sz="1200" dirty="0" smtClean="0"/>
              <a:t> </a:t>
            </a:r>
            <a:r>
              <a:rPr lang="en-US" sz="1200" dirty="0" err="1" smtClean="0"/>
              <a:t>Uitgevers</a:t>
            </a:r>
            <a:r>
              <a:rPr lang="en-US" sz="1200" dirty="0" smtClean="0"/>
              <a:t> </a:t>
            </a:r>
            <a:r>
              <a:rPr lang="en-US" sz="1200" dirty="0" err="1" smtClean="0"/>
              <a:t>bv</a:t>
            </a:r>
            <a:endParaRPr lang="nl-NL" sz="1200" dirty="0"/>
          </a:p>
        </p:txBody>
      </p:sp>
      <p:sp>
        <p:nvSpPr>
          <p:cNvPr id="18" name="TextBox 17"/>
          <p:cNvSpPr txBox="1"/>
          <p:nvPr/>
        </p:nvSpPr>
        <p:spPr>
          <a:xfrm>
            <a:off x="378768" y="692696"/>
            <a:ext cx="1456296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err="1" smtClean="0">
                <a:solidFill>
                  <a:srgbClr val="D60093"/>
                </a:solidFill>
              </a:rPr>
              <a:t>Voorbeeld</a:t>
            </a:r>
            <a:endParaRPr lang="nl-NL" sz="2200" dirty="0">
              <a:solidFill>
                <a:srgbClr val="D60093"/>
              </a:solidFill>
            </a:endParaRPr>
          </a:p>
        </p:txBody>
      </p:sp>
      <p:sp>
        <p:nvSpPr>
          <p:cNvPr id="19" name="Tekstvak 739"/>
          <p:cNvSpPr txBox="1">
            <a:spLocks noChangeArrowheads="1"/>
          </p:cNvSpPr>
          <p:nvPr/>
        </p:nvSpPr>
        <p:spPr bwMode="auto">
          <a:xfrm>
            <a:off x="378768" y="95250"/>
            <a:ext cx="7070874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nl-NL" sz="3200" b="1" dirty="0" smtClean="0">
                <a:latin typeface="Eurostile"/>
              </a:rPr>
              <a:t>De macht van een product</a:t>
            </a:r>
            <a:endParaRPr lang="nl-NL" sz="3200" b="1" dirty="0">
              <a:latin typeface="Eurostile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7449642" y="156804"/>
            <a:ext cx="1295547" cy="830997"/>
          </a:xfrm>
          <a:prstGeom prst="rect">
            <a:avLst/>
          </a:prstGeom>
          <a:ln>
            <a:solidFill>
              <a:srgbClr val="D60093"/>
            </a:solidFill>
          </a:ln>
        </p:spPr>
        <p:txBody>
          <a:bodyPr wrap="none">
            <a:spAutoFit/>
          </a:bodyPr>
          <a:lstStyle/>
          <a:p>
            <a:r>
              <a:rPr lang="nl-NL" sz="2400" b="1" dirty="0" smtClean="0">
                <a:solidFill>
                  <a:srgbClr val="D60093"/>
                </a:solidFill>
                <a:latin typeface="Eurostile"/>
              </a:rPr>
              <a:t>Theorie</a:t>
            </a:r>
          </a:p>
          <a:p>
            <a:r>
              <a:rPr lang="nl-NL" sz="2400" b="1" dirty="0" smtClean="0">
                <a:solidFill>
                  <a:srgbClr val="D60093"/>
                </a:solidFill>
                <a:latin typeface="Eurostile"/>
              </a:rPr>
              <a:t>HAVO</a:t>
            </a:r>
            <a:endParaRPr lang="nl-NL" sz="2400" dirty="0"/>
          </a:p>
        </p:txBody>
      </p:sp>
      <p:sp>
        <p:nvSpPr>
          <p:cNvPr id="3" name="Rectangle 2"/>
          <p:cNvSpPr/>
          <p:nvPr/>
        </p:nvSpPr>
        <p:spPr>
          <a:xfrm>
            <a:off x="378768" y="2062009"/>
            <a:ext cx="2718048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200" b="1" dirty="0"/>
              <a:t>a </a:t>
            </a:r>
            <a:r>
              <a:rPr lang="pt-BR" sz="2200" b="1" dirty="0" smtClean="0"/>
              <a:t> </a:t>
            </a:r>
            <a:r>
              <a:rPr lang="pt-BR" sz="2200" dirty="0" smtClean="0"/>
              <a:t>(</a:t>
            </a:r>
            <a:r>
              <a:rPr lang="pt-BR" sz="2200" i="1" dirty="0" smtClean="0"/>
              <a:t>pq</a:t>
            </a:r>
            <a:r>
              <a:rPr lang="pt-BR" sz="2200" dirty="0" smtClean="0"/>
              <a:t>)</a:t>
            </a:r>
            <a:r>
              <a:rPr lang="pt-BR" sz="2200" baseline="30000" dirty="0" smtClean="0"/>
              <a:t>3</a:t>
            </a:r>
            <a:endParaRPr lang="en-US" sz="2200" baseline="30000" dirty="0"/>
          </a:p>
        </p:txBody>
      </p:sp>
      <p:sp>
        <p:nvSpPr>
          <p:cNvPr id="21" name="Rectangle 20"/>
          <p:cNvSpPr/>
          <p:nvPr/>
        </p:nvSpPr>
        <p:spPr>
          <a:xfrm>
            <a:off x="2667117" y="2062009"/>
            <a:ext cx="1217000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2200" b="1" dirty="0"/>
              <a:t>b </a:t>
            </a:r>
            <a:r>
              <a:rPr lang="pt-BR" sz="2200" b="1" dirty="0" smtClean="0"/>
              <a:t> </a:t>
            </a:r>
            <a:r>
              <a:rPr lang="pt-BR" sz="2200" dirty="0" smtClean="0"/>
              <a:t>(-4</a:t>
            </a:r>
            <a:r>
              <a:rPr lang="pt-BR" sz="2200" i="1" dirty="0" smtClean="0"/>
              <a:t>p</a:t>
            </a:r>
            <a:r>
              <a:rPr lang="pt-BR" sz="2200" dirty="0" smtClean="0"/>
              <a:t>)</a:t>
            </a:r>
            <a:r>
              <a:rPr lang="pt-BR" sz="2200" baseline="30000" dirty="0"/>
              <a:t>4</a:t>
            </a:r>
            <a:endParaRPr lang="en-US" sz="2200" baseline="30000" dirty="0"/>
          </a:p>
        </p:txBody>
      </p:sp>
      <p:sp>
        <p:nvSpPr>
          <p:cNvPr id="23" name="Rectangle 22"/>
          <p:cNvSpPr/>
          <p:nvPr/>
        </p:nvSpPr>
        <p:spPr>
          <a:xfrm>
            <a:off x="5139043" y="2062009"/>
            <a:ext cx="1305165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2200" b="1" dirty="0"/>
              <a:t>c </a:t>
            </a:r>
            <a:r>
              <a:rPr lang="pt-BR" sz="2200" b="1" dirty="0" smtClean="0"/>
              <a:t> </a:t>
            </a:r>
            <a:r>
              <a:rPr lang="pt-BR" sz="2200" dirty="0" smtClean="0"/>
              <a:t>-2(</a:t>
            </a:r>
            <a:r>
              <a:rPr lang="pt-BR" sz="2200" i="1" dirty="0" smtClean="0"/>
              <a:t>a</a:t>
            </a:r>
            <a:r>
              <a:rPr lang="pt-BR" sz="2200" baseline="30000" dirty="0" smtClean="0"/>
              <a:t>3</a:t>
            </a:r>
            <a:r>
              <a:rPr lang="pt-BR" sz="2200" dirty="0" smtClean="0"/>
              <a:t>)</a:t>
            </a:r>
            <a:r>
              <a:rPr lang="pt-BR" sz="2200" baseline="30000" dirty="0" smtClean="0"/>
              <a:t>5</a:t>
            </a:r>
            <a:endParaRPr lang="en-US" sz="2200" baseline="30000" dirty="0"/>
          </a:p>
        </p:txBody>
      </p:sp>
      <p:sp>
        <p:nvSpPr>
          <p:cNvPr id="24" name="TextBox 23"/>
          <p:cNvSpPr txBox="1"/>
          <p:nvPr/>
        </p:nvSpPr>
        <p:spPr>
          <a:xfrm>
            <a:off x="378768" y="1629961"/>
            <a:ext cx="1157689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200" dirty="0" smtClean="0"/>
              <a:t>Herleid.</a:t>
            </a:r>
            <a:endParaRPr lang="nl-NL" sz="2400" dirty="0"/>
          </a:p>
        </p:txBody>
      </p:sp>
      <p:sp>
        <p:nvSpPr>
          <p:cNvPr id="25" name="Rectangle 24"/>
          <p:cNvSpPr/>
          <p:nvPr/>
        </p:nvSpPr>
        <p:spPr>
          <a:xfrm>
            <a:off x="378768" y="2782089"/>
            <a:ext cx="1502334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200" i="1" dirty="0" err="1"/>
              <a:t>Uitwerking</a:t>
            </a:r>
            <a:endParaRPr lang="en-US" sz="2200" dirty="0"/>
          </a:p>
        </p:txBody>
      </p:sp>
      <p:sp>
        <p:nvSpPr>
          <p:cNvPr id="26" name="Rectangle 25"/>
          <p:cNvSpPr/>
          <p:nvPr/>
        </p:nvSpPr>
        <p:spPr>
          <a:xfrm>
            <a:off x="1915128" y="3717032"/>
            <a:ext cx="1502334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200" b="1" dirty="0" smtClean="0"/>
              <a:t>a  </a:t>
            </a:r>
            <a:r>
              <a:rPr lang="pt-BR" sz="2200" dirty="0" smtClean="0"/>
              <a:t>(</a:t>
            </a:r>
            <a:r>
              <a:rPr lang="pt-BR" sz="2200" i="1" dirty="0" smtClean="0"/>
              <a:t>pq</a:t>
            </a:r>
            <a:r>
              <a:rPr lang="pt-BR" sz="2200" dirty="0" smtClean="0"/>
              <a:t>)</a:t>
            </a:r>
            <a:r>
              <a:rPr lang="pt-BR" sz="2200" baseline="30000" dirty="0" smtClean="0"/>
              <a:t>3</a:t>
            </a:r>
            <a:r>
              <a:rPr lang="en-US" sz="2200" baseline="30000" dirty="0" smtClean="0"/>
              <a:t> </a:t>
            </a:r>
            <a:r>
              <a:rPr lang="en-US" sz="2200" dirty="0" smtClean="0"/>
              <a:t>=</a:t>
            </a:r>
            <a:endParaRPr lang="en-US" sz="2200" baseline="30000" dirty="0"/>
          </a:p>
        </p:txBody>
      </p:sp>
      <p:sp>
        <p:nvSpPr>
          <p:cNvPr id="28" name="Rectangle 27"/>
          <p:cNvSpPr/>
          <p:nvPr/>
        </p:nvSpPr>
        <p:spPr>
          <a:xfrm>
            <a:off x="3288691" y="3717032"/>
            <a:ext cx="707245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200" i="1" dirty="0" smtClean="0"/>
              <a:t>p</a:t>
            </a:r>
            <a:r>
              <a:rPr lang="en-US" sz="2200" baseline="30000" dirty="0" smtClean="0"/>
              <a:t>3</a:t>
            </a:r>
            <a:r>
              <a:rPr lang="en-US" sz="2200" i="1" dirty="0" smtClean="0"/>
              <a:t>q</a:t>
            </a:r>
            <a:r>
              <a:rPr lang="en-US" sz="2200" baseline="30000" dirty="0" smtClean="0"/>
              <a:t>3</a:t>
            </a:r>
            <a:endParaRPr lang="en-US" sz="2200" baseline="30000" dirty="0"/>
          </a:p>
        </p:txBody>
      </p:sp>
      <p:sp>
        <p:nvSpPr>
          <p:cNvPr id="29" name="Rectangle 28"/>
          <p:cNvSpPr/>
          <p:nvPr/>
        </p:nvSpPr>
        <p:spPr>
          <a:xfrm>
            <a:off x="1907704" y="4512780"/>
            <a:ext cx="1502335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200" b="1" dirty="0"/>
              <a:t>b </a:t>
            </a:r>
            <a:r>
              <a:rPr lang="pt-BR" sz="2200" b="1" dirty="0" smtClean="0"/>
              <a:t> </a:t>
            </a:r>
            <a:r>
              <a:rPr lang="pt-BR" sz="2200" dirty="0" smtClean="0"/>
              <a:t>(-4</a:t>
            </a:r>
            <a:r>
              <a:rPr lang="pt-BR" sz="2200" i="1" dirty="0" smtClean="0"/>
              <a:t>p</a:t>
            </a:r>
            <a:r>
              <a:rPr lang="pt-BR" sz="2200" dirty="0" smtClean="0"/>
              <a:t>)</a:t>
            </a:r>
            <a:r>
              <a:rPr lang="pt-BR" sz="2200" baseline="30000" dirty="0"/>
              <a:t>4</a:t>
            </a:r>
            <a:r>
              <a:rPr lang="pt-BR" sz="2200" baseline="30000" dirty="0" smtClean="0"/>
              <a:t> </a:t>
            </a:r>
            <a:r>
              <a:rPr lang="en-US" sz="2200" dirty="0" smtClean="0"/>
              <a:t>=</a:t>
            </a:r>
            <a:endParaRPr lang="en-US" sz="2200" baseline="30000" dirty="0"/>
          </a:p>
        </p:txBody>
      </p:sp>
      <p:sp>
        <p:nvSpPr>
          <p:cNvPr id="31" name="Rectangle 30"/>
          <p:cNvSpPr/>
          <p:nvPr/>
        </p:nvSpPr>
        <p:spPr>
          <a:xfrm>
            <a:off x="3371765" y="4509121"/>
            <a:ext cx="1208985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200" dirty="0" smtClean="0"/>
              <a:t>(-4)</a:t>
            </a:r>
            <a:r>
              <a:rPr lang="en-US" sz="2200" baseline="30000" dirty="0" smtClean="0"/>
              <a:t>4</a:t>
            </a:r>
            <a:r>
              <a:rPr lang="en-US" sz="2200" i="1" dirty="0" smtClean="0"/>
              <a:t>p</a:t>
            </a:r>
            <a:r>
              <a:rPr lang="en-US" sz="2200" baseline="30000" dirty="0"/>
              <a:t>4</a:t>
            </a:r>
            <a:r>
              <a:rPr lang="en-US" sz="2200" baseline="30000" dirty="0" smtClean="0"/>
              <a:t> </a:t>
            </a:r>
            <a:r>
              <a:rPr lang="en-US" sz="2200" dirty="0" smtClean="0"/>
              <a:t>=</a:t>
            </a:r>
            <a:endParaRPr lang="en-US" sz="2200" baseline="30000" dirty="0"/>
          </a:p>
        </p:txBody>
      </p:sp>
      <p:sp>
        <p:nvSpPr>
          <p:cNvPr id="32" name="Rectangle 31"/>
          <p:cNvSpPr/>
          <p:nvPr/>
        </p:nvSpPr>
        <p:spPr>
          <a:xfrm>
            <a:off x="1907704" y="5302369"/>
            <a:ext cx="1600944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200" b="1" dirty="0"/>
              <a:t>c </a:t>
            </a:r>
            <a:r>
              <a:rPr lang="pt-BR" sz="2200" b="1" dirty="0" smtClean="0"/>
              <a:t> </a:t>
            </a:r>
            <a:r>
              <a:rPr lang="pt-BR" sz="2200" dirty="0"/>
              <a:t>-</a:t>
            </a:r>
            <a:r>
              <a:rPr lang="pt-BR" sz="2200" dirty="0" smtClean="0"/>
              <a:t>2(</a:t>
            </a:r>
            <a:r>
              <a:rPr lang="pt-BR" sz="2200" i="1" dirty="0" smtClean="0"/>
              <a:t>a</a:t>
            </a:r>
            <a:r>
              <a:rPr lang="pt-BR" sz="2200" baseline="30000" dirty="0" smtClean="0"/>
              <a:t>3</a:t>
            </a:r>
            <a:r>
              <a:rPr lang="pt-BR" sz="2200" dirty="0" smtClean="0"/>
              <a:t>)</a:t>
            </a:r>
            <a:r>
              <a:rPr lang="pt-BR" sz="2200" baseline="30000" dirty="0" smtClean="0"/>
              <a:t>5</a:t>
            </a:r>
            <a:r>
              <a:rPr lang="en-US" sz="2200" baseline="30000" dirty="0" smtClean="0"/>
              <a:t> </a:t>
            </a:r>
            <a:r>
              <a:rPr lang="en-US" sz="2200" dirty="0" smtClean="0"/>
              <a:t>=</a:t>
            </a:r>
            <a:endParaRPr lang="en-US" sz="2200" baseline="30000" dirty="0"/>
          </a:p>
        </p:txBody>
      </p:sp>
      <p:sp>
        <p:nvSpPr>
          <p:cNvPr id="22" name="Einde presentatie icoon"/>
          <p:cNvSpPr/>
          <p:nvPr/>
        </p:nvSpPr>
        <p:spPr>
          <a:xfrm>
            <a:off x="8696948" y="6453336"/>
            <a:ext cx="288000" cy="288032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39" name="Rectangle 38"/>
          <p:cNvSpPr/>
          <p:nvPr/>
        </p:nvSpPr>
        <p:spPr>
          <a:xfrm>
            <a:off x="4592093" y="4509120"/>
            <a:ext cx="970137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200" dirty="0" smtClean="0"/>
              <a:t>256</a:t>
            </a:r>
            <a:r>
              <a:rPr lang="en-US" sz="2200" i="1" dirty="0" smtClean="0"/>
              <a:t>p</a:t>
            </a:r>
            <a:r>
              <a:rPr lang="en-US" sz="2200" baseline="30000" dirty="0" smtClean="0"/>
              <a:t>4 </a:t>
            </a:r>
            <a:endParaRPr lang="en-US" sz="2200" baseline="30000" dirty="0"/>
          </a:p>
        </p:txBody>
      </p:sp>
      <p:sp>
        <p:nvSpPr>
          <p:cNvPr id="27" name="Rectangle 24"/>
          <p:cNvSpPr/>
          <p:nvPr/>
        </p:nvSpPr>
        <p:spPr>
          <a:xfrm>
            <a:off x="323528" y="1125905"/>
            <a:ext cx="1173719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200" i="1" dirty="0" err="1" smtClean="0"/>
              <a:t>Opgave</a:t>
            </a:r>
            <a:endParaRPr lang="en-US" sz="2200" dirty="0"/>
          </a:p>
        </p:txBody>
      </p:sp>
      <p:sp>
        <p:nvSpPr>
          <p:cNvPr id="43" name="Rectangle 40"/>
          <p:cNvSpPr/>
          <p:nvPr/>
        </p:nvSpPr>
        <p:spPr>
          <a:xfrm>
            <a:off x="3419872" y="5301208"/>
            <a:ext cx="898091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200" dirty="0" smtClean="0"/>
              <a:t>-2</a:t>
            </a:r>
            <a:r>
              <a:rPr lang="pt-BR" sz="2200" i="1" dirty="0" smtClean="0"/>
              <a:t>a</a:t>
            </a:r>
            <a:r>
              <a:rPr lang="pt-BR" sz="2200" baseline="30000" dirty="0" smtClean="0"/>
              <a:t>15 </a:t>
            </a: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2525082006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" grpId="0" animBg="1"/>
      <p:bldP spid="38" grpId="0" animBg="1"/>
      <p:bldP spid="40" grpId="0" animBg="1"/>
      <p:bldP spid="42" grpId="0" animBg="1"/>
      <p:bldP spid="2" grpId="0"/>
      <p:bldP spid="3" grpId="0"/>
      <p:bldP spid="21" grpId="0"/>
      <p:bldP spid="23" grpId="0"/>
      <p:bldP spid="24" grpId="0"/>
      <p:bldP spid="25" grpId="0"/>
      <p:bldP spid="26" grpId="0"/>
      <p:bldP spid="28" grpId="0"/>
      <p:bldP spid="29" grpId="0"/>
      <p:bldP spid="31" grpId="0"/>
      <p:bldP spid="32" grpId="0"/>
      <p:bldP spid="22" grpId="0" animBg="1"/>
      <p:bldP spid="39" grpId="0"/>
      <p:bldP spid="27" grpId="0"/>
      <p:bldP spid="43" grpId="0"/>
    </p:bldLst>
  </p:timing>
</p:sld>
</file>

<file path=ppt/theme/theme1.xml><?xml version="1.0" encoding="utf-8"?>
<a:theme xmlns:a="http://schemas.openxmlformats.org/drawingml/2006/main" name="TheorieTemplateMacroWatermark">
  <a:themeElements>
    <a:clrScheme name="Standaardontwerp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tandaardontwerp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>
          <a:solidFill>
            <a:srgbClr val="00B050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25400">
          <a:solidFill>
            <a:schemeClr val="tx1"/>
          </a:solidFill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>
          <a:defRPr sz="2400" dirty="0"/>
        </a:defPPr>
      </a:lstStyle>
    </a:txDef>
  </a:objectDefaults>
  <a:extraClrSchemeLst>
    <a:extraClrScheme>
      <a:clrScheme name="Standaardontwerp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th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TheorieTemplateMacroWatermark</Template>
  <TotalTime>1</TotalTime>
  <Words>126</Words>
  <Application>Microsoft Office PowerPoint</Application>
  <PresentationFormat>On-screen Show (4:3)</PresentationFormat>
  <Paragraphs>37</Paragraphs>
  <Slides>3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TheorieTemplateMacroWatermark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Noordhoff</dc:creator>
  <cp:lastModifiedBy>Bastiaan</cp:lastModifiedBy>
  <cp:revision>24</cp:revision>
  <dcterms:created xsi:type="dcterms:W3CDTF">2014-07-08T10:16:07Z</dcterms:created>
  <dcterms:modified xsi:type="dcterms:W3CDTF">2014-09-19T18:35:33Z</dcterms:modified>
</cp:coreProperties>
</file>